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</p:sldMasterIdLst>
  <p:notesMasterIdLst>
    <p:notesMasterId r:id="rId13"/>
  </p:notesMasterIdLst>
  <p:sldIdLst>
    <p:sldId id="267" r:id="rId2"/>
    <p:sldId id="257" r:id="rId3"/>
    <p:sldId id="258" r:id="rId4"/>
    <p:sldId id="259" r:id="rId5"/>
    <p:sldId id="260" r:id="rId6"/>
    <p:sldId id="269" r:id="rId7"/>
    <p:sldId id="261" r:id="rId8"/>
    <p:sldId id="262" r:id="rId9"/>
    <p:sldId id="263" r:id="rId10"/>
    <p:sldId id="264" r:id="rId11"/>
    <p:sldId id="268" r:id="rId12"/>
  </p:sldIdLst>
  <p:sldSz cx="9144000" cy="5143500" type="screen16x9"/>
  <p:notesSz cx="51435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9A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98" d="100"/>
          <a:sy n="98" d="100"/>
        </p:scale>
        <p:origin x="556" y="-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0359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144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27703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350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1274713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88057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1811748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78947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67624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044967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4434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55741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92977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12/9/2024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72295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73973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960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78314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91198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58373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641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?utm_source=magicslides.app&amp;utm_medium=presentation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drive.google.com/uc?export=download&amp;id=1pw3Mf88lYRvW13J8E8Nxx-MlDdiGOabw" TargetMode="External"/><Relationship Id="rId5" Type="http://schemas.openxmlformats.org/officeDocument/2006/relationships/hyperlink" Target="https://drive.google.com/file/d/1pw3Mf88lYRvW13J8E8Nxx-MlDdiGOabw/view?usp=drive_link" TargetMode="Externa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?utm_source=magicslides.app&amp;utm_medium=presentati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?utm_source=magicslides.app&amp;utm_medium=presenta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?utm_source=magicslides.app&amp;utm_medium=presentation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?utm_source=magicslides.app&amp;utm_medium=presentation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?utm_source=magicslides.app&amp;utm_medium=presentation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?utm_source=magicslides.app&amp;utm_medium=presentation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9"/>
          <p:cNvGrpSpPr/>
          <p:nvPr/>
        </p:nvGrpSpPr>
        <p:grpSpPr>
          <a:xfrm rot="5400000">
            <a:off x="2045458" y="-2045456"/>
            <a:ext cx="5143500" cy="9234411"/>
            <a:chOff x="0" y="-47625"/>
            <a:chExt cx="2709333" cy="4864217"/>
          </a:xfrm>
          <a:solidFill>
            <a:schemeClr val="bg1">
              <a:lumMod val="95000"/>
            </a:schemeClr>
          </a:solidFill>
        </p:grpSpPr>
        <p:sp>
          <p:nvSpPr>
            <p:cNvPr id="36" name="Google Shape;36;p9"/>
            <p:cNvSpPr/>
            <p:nvPr/>
          </p:nvSpPr>
          <p:spPr>
            <a:xfrm>
              <a:off x="0" y="0"/>
              <a:ext cx="2709333" cy="4816592"/>
            </a:xfrm>
            <a:custGeom>
              <a:avLst/>
              <a:gdLst/>
              <a:ahLst/>
              <a:cxnLst/>
              <a:rect l="l" t="t" r="r" b="b"/>
              <a:pathLst>
                <a:path w="2709333" h="4816592" extrusionOk="0">
                  <a:moveTo>
                    <a:pt x="0" y="0"/>
                  </a:moveTo>
                  <a:lnTo>
                    <a:pt x="2709333" y="0"/>
                  </a:lnTo>
                  <a:lnTo>
                    <a:pt x="2709333" y="4816592"/>
                  </a:lnTo>
                  <a:lnTo>
                    <a:pt x="0" y="48165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37" name="Google Shape;37;p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algn="ctr">
                <a:lnSpc>
                  <a:spcPct val="186611"/>
                </a:lnSpc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" name="Google Shape;38;p9"/>
          <p:cNvGrpSpPr/>
          <p:nvPr/>
        </p:nvGrpSpPr>
        <p:grpSpPr>
          <a:xfrm>
            <a:off x="435157" y="283502"/>
            <a:ext cx="8322874" cy="4647042"/>
            <a:chOff x="0" y="0"/>
            <a:chExt cx="22194332" cy="12392113"/>
          </a:xfrm>
        </p:grpSpPr>
        <p:sp>
          <p:nvSpPr>
            <p:cNvPr id="39" name="Google Shape;39;p9"/>
            <p:cNvSpPr/>
            <p:nvPr/>
          </p:nvSpPr>
          <p:spPr>
            <a:xfrm>
              <a:off x="4028" y="12104970"/>
              <a:ext cx="22190303" cy="261743"/>
            </a:xfrm>
            <a:custGeom>
              <a:avLst/>
              <a:gdLst/>
              <a:ahLst/>
              <a:cxnLst/>
              <a:rect l="l" t="t" r="r" b="b"/>
              <a:pathLst>
                <a:path w="22190303" h="261743" extrusionOk="0">
                  <a:moveTo>
                    <a:pt x="0" y="0"/>
                  </a:moveTo>
                  <a:lnTo>
                    <a:pt x="22190303" y="0"/>
                  </a:lnTo>
                  <a:lnTo>
                    <a:pt x="22190303" y="261743"/>
                  </a:lnTo>
                  <a:lnTo>
                    <a:pt x="0" y="26174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r="-524" b="-5575360"/>
              </a:stretch>
            </a:blipFill>
            <a:ln>
              <a:noFill/>
            </a:ln>
          </p:spPr>
        </p:sp>
        <p:sp>
          <p:nvSpPr>
            <p:cNvPr id="40" name="Google Shape;40;p9"/>
            <p:cNvSpPr/>
            <p:nvPr/>
          </p:nvSpPr>
          <p:spPr>
            <a:xfrm>
              <a:off x="0" y="77552"/>
              <a:ext cx="340312" cy="12301860"/>
            </a:xfrm>
            <a:custGeom>
              <a:avLst/>
              <a:gdLst/>
              <a:ahLst/>
              <a:cxnLst/>
              <a:rect l="l" t="t" r="r" b="b"/>
              <a:pathLst>
                <a:path w="340312" h="12301860" extrusionOk="0">
                  <a:moveTo>
                    <a:pt x="0" y="0"/>
                  </a:moveTo>
                  <a:lnTo>
                    <a:pt x="340312" y="0"/>
                  </a:lnTo>
                  <a:lnTo>
                    <a:pt x="340312" y="12301861"/>
                  </a:lnTo>
                  <a:lnTo>
                    <a:pt x="0" y="1230186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r="-5322991"/>
              </a:stretch>
            </a:blipFill>
            <a:ln>
              <a:noFill/>
            </a:ln>
          </p:spPr>
        </p:sp>
        <p:sp>
          <p:nvSpPr>
            <p:cNvPr id="41" name="Google Shape;41;p9"/>
            <p:cNvSpPr/>
            <p:nvPr/>
          </p:nvSpPr>
          <p:spPr>
            <a:xfrm>
              <a:off x="4028" y="0"/>
              <a:ext cx="22190303" cy="261743"/>
            </a:xfrm>
            <a:custGeom>
              <a:avLst/>
              <a:gdLst/>
              <a:ahLst/>
              <a:cxnLst/>
              <a:rect l="l" t="t" r="r" b="b"/>
              <a:pathLst>
                <a:path w="22190303" h="261743" extrusionOk="0">
                  <a:moveTo>
                    <a:pt x="0" y="0"/>
                  </a:moveTo>
                  <a:lnTo>
                    <a:pt x="22190303" y="0"/>
                  </a:lnTo>
                  <a:lnTo>
                    <a:pt x="22190303" y="261743"/>
                  </a:lnTo>
                  <a:lnTo>
                    <a:pt x="0" y="26174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r="-524" b="-5575360"/>
              </a:stretch>
            </a:blipFill>
            <a:ln>
              <a:noFill/>
            </a:ln>
          </p:spPr>
        </p:sp>
        <p:sp>
          <p:nvSpPr>
            <p:cNvPr id="42" name="Google Shape;42;p9"/>
            <p:cNvSpPr/>
            <p:nvPr/>
          </p:nvSpPr>
          <p:spPr>
            <a:xfrm rot="5400000">
              <a:off x="15859452" y="6057233"/>
              <a:ext cx="12379413" cy="290346"/>
            </a:xfrm>
            <a:custGeom>
              <a:avLst/>
              <a:gdLst/>
              <a:ahLst/>
              <a:cxnLst/>
              <a:rect l="l" t="t" r="r" b="b"/>
              <a:pathLst>
                <a:path w="12379413" h="290346" extrusionOk="0">
                  <a:moveTo>
                    <a:pt x="0" y="0"/>
                  </a:moveTo>
                  <a:lnTo>
                    <a:pt x="12379412" y="0"/>
                  </a:lnTo>
                  <a:lnTo>
                    <a:pt x="12379412" y="290346"/>
                  </a:lnTo>
                  <a:lnTo>
                    <a:pt x="0" y="2903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r="-524" b="-2755511"/>
              </a:stretch>
            </a:blipFill>
            <a:ln>
              <a:noFill/>
            </a:ln>
          </p:spPr>
        </p:sp>
      </p:grpSp>
      <p:sp>
        <p:nvSpPr>
          <p:cNvPr id="44" name="Google Shape;44;p9"/>
          <p:cNvSpPr/>
          <p:nvPr/>
        </p:nvSpPr>
        <p:spPr>
          <a:xfrm>
            <a:off x="7278658" y="1301490"/>
            <a:ext cx="2325606" cy="2325596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l="-26773" r="-26772"/>
            </a:stretch>
          </a:blipFill>
          <a:ln>
            <a:noFill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900">
                <a:solidFill>
                  <a:srgbClr val="FAF6E3"/>
                </a:solidFill>
              </a:rPr>
              <a:t>By Likitha Dadi</a:t>
            </a:r>
          </a:p>
        </p:txBody>
      </p:sp>
      <p:sp>
        <p:nvSpPr>
          <p:cNvPr id="45" name="Google Shape;45;p9"/>
          <p:cNvSpPr/>
          <p:nvPr/>
        </p:nvSpPr>
        <p:spPr>
          <a:xfrm flipH="1">
            <a:off x="-1980536" y="2224132"/>
            <a:ext cx="8115300" cy="2941796"/>
          </a:xfrm>
          <a:custGeom>
            <a:avLst/>
            <a:gdLst/>
            <a:ahLst/>
            <a:cxnLst/>
            <a:rect l="l" t="t" r="r" b="b"/>
            <a:pathLst>
              <a:path w="16230600" h="5883592" extrusionOk="0">
                <a:moveTo>
                  <a:pt x="16230600" y="0"/>
                </a:moveTo>
                <a:lnTo>
                  <a:pt x="0" y="0"/>
                </a:lnTo>
                <a:lnTo>
                  <a:pt x="0" y="5883593"/>
                </a:lnTo>
                <a:lnTo>
                  <a:pt x="16230600" y="5883593"/>
                </a:lnTo>
                <a:lnTo>
                  <a:pt x="1623060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47" name="Google Shape;47;p9"/>
          <p:cNvSpPr txBox="1"/>
          <p:nvPr/>
        </p:nvSpPr>
        <p:spPr>
          <a:xfrm>
            <a:off x="3681896" y="883368"/>
            <a:ext cx="4284448" cy="600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0001"/>
              </a:lnSpc>
            </a:pPr>
            <a:r>
              <a:rPr lang="en-US" sz="3549" b="1" dirty="0" err="1">
                <a:solidFill>
                  <a:srgbClr val="000000"/>
                </a:solidFill>
                <a:latin typeface="Arial Rounded MT Bold" panose="020F0704030504030204" pitchFamily="34" charset="0"/>
                <a:ea typeface="Montserrat"/>
                <a:cs typeface="Montserrat"/>
                <a:sym typeface="Montserrat"/>
              </a:rPr>
              <a:t>CytoAutoCluster</a:t>
            </a:r>
            <a:endParaRPr lang="en-US" sz="900" dirty="0">
              <a:latin typeface="Arial Rounded MT Bold" panose="020F0704030504030204" pitchFamily="34" charset="0"/>
            </a:endParaRPr>
          </a:p>
        </p:txBody>
      </p:sp>
      <p:sp>
        <p:nvSpPr>
          <p:cNvPr id="48" name="Google Shape;48;p9"/>
          <p:cNvSpPr/>
          <p:nvPr/>
        </p:nvSpPr>
        <p:spPr>
          <a:xfrm>
            <a:off x="1466631" y="636016"/>
            <a:ext cx="1294738" cy="1264684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l="-78578" t="-29533" r="-25045"/>
            </a:stretch>
          </a:blipFill>
          <a:ln>
            <a:noFill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endParaRPr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DC3570-8047-8545-0E85-B9C8DABAB382}"/>
              </a:ext>
            </a:extLst>
          </p:cNvPr>
          <p:cNvSpPr txBox="1"/>
          <p:nvPr/>
        </p:nvSpPr>
        <p:spPr>
          <a:xfrm>
            <a:off x="4079882" y="1432652"/>
            <a:ext cx="58911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accent6">
                    <a:lumMod val="50000"/>
                  </a:schemeClr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A Study of Mass Cytometry in Cells</a:t>
            </a:r>
            <a:endParaRPr lang="en-IN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310FBB-EC61-AFB1-6DE9-79E7EF95EB00}"/>
              </a:ext>
            </a:extLst>
          </p:cNvPr>
          <p:cNvSpPr txBox="1"/>
          <p:nvPr/>
        </p:nvSpPr>
        <p:spPr>
          <a:xfrm>
            <a:off x="6065888" y="3714705"/>
            <a:ext cx="59772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dirty="0">
                <a:latin typeface="Outfit"/>
                <a:ea typeface="Outfit"/>
                <a:cs typeface="Calibri" panose="020F0502020204030204" pitchFamily="34" charset="0"/>
              </a:rPr>
              <a:t>By:- Divanshu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/>
          <p:cNvSpPr/>
          <p:nvPr/>
        </p:nvSpPr>
        <p:spPr>
          <a:xfrm>
            <a:off x="0" y="0"/>
            <a:ext cx="320040" cy="51435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549547" y="552693"/>
            <a:ext cx="6113779" cy="615957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" sz="2500" b="1" dirty="0">
                <a:solidFill>
                  <a:schemeClr val="accent2">
                    <a:lumMod val="50000"/>
                  </a:schemeClr>
                </a:solidFill>
                <a:latin typeface="Outfit"/>
              </a:rPr>
              <a:t>Gradio Interface Demo </a:t>
            </a:r>
            <a:r>
              <a:rPr lang="en-US" sz="2500" b="1" dirty="0">
                <a:solidFill>
                  <a:schemeClr val="accent2">
                    <a:lumMod val="50000"/>
                  </a:schemeClr>
                </a:solidFill>
                <a:latin typeface="Outfit"/>
                <a:ea typeface="Outfit" pitchFamily="34" charset="-122"/>
                <a:cs typeface="Outfit" pitchFamily="34" charset="-120"/>
              </a:rPr>
              <a:t>Visualizations</a:t>
            </a:r>
            <a:endParaRPr lang="en-US" sz="2500" b="1" dirty="0">
              <a:solidFill>
                <a:schemeClr val="accent2">
                  <a:lumMod val="50000"/>
                </a:schemeClr>
              </a:solidFill>
              <a:latin typeface="Outfit"/>
            </a:endParaRPr>
          </a:p>
        </p:txBody>
      </p:sp>
      <p:sp>
        <p:nvSpPr>
          <p:cNvPr id="9" name="Text 5"/>
          <p:cNvSpPr/>
          <p:nvPr/>
        </p:nvSpPr>
        <p:spPr>
          <a:xfrm>
            <a:off x="4572000" y="1697355"/>
            <a:ext cx="374904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2743200" y="475488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800" u="sng" dirty="0">
                <a:solidFill>
                  <a:srgbClr val="FFFFFF"/>
                </a:solidFill>
                <a:hlinkClick r:id="rId3" tooltip="Pexe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Photo by Pexels</a:t>
            </a:r>
            <a:endParaRPr lang="en-US" sz="800" dirty="0"/>
          </a:p>
        </p:txBody>
      </p:sp>
      <p:sp>
        <p:nvSpPr>
          <p:cNvPr id="2" name="Google Shape;194;p17">
            <a:extLst>
              <a:ext uri="{FF2B5EF4-FFF2-40B4-BE49-F238E27FC236}">
                <a16:creationId xmlns:a16="http://schemas.microsoft.com/office/drawing/2014/main" id="{DBE80957-E97C-620C-4C66-349BB81AC589}"/>
              </a:ext>
            </a:extLst>
          </p:cNvPr>
          <p:cNvSpPr/>
          <p:nvPr/>
        </p:nvSpPr>
        <p:spPr>
          <a:xfrm flipH="1">
            <a:off x="7404100" y="3810000"/>
            <a:ext cx="1828800" cy="1333500"/>
          </a:xfrm>
          <a:custGeom>
            <a:avLst/>
            <a:gdLst/>
            <a:ahLst/>
            <a:cxnLst/>
            <a:rect l="l" t="t" r="r" b="b"/>
            <a:pathLst>
              <a:path w="10732861" h="12579826" extrusionOk="0">
                <a:moveTo>
                  <a:pt x="10732861" y="0"/>
                </a:moveTo>
                <a:lnTo>
                  <a:pt x="0" y="0"/>
                </a:lnTo>
                <a:lnTo>
                  <a:pt x="0" y="12579826"/>
                </a:lnTo>
                <a:lnTo>
                  <a:pt x="10732861" y="12579826"/>
                </a:lnTo>
                <a:lnTo>
                  <a:pt x="10732861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r="-17205"/>
            </a:stretch>
          </a:blipFill>
          <a:ln>
            <a:noFill/>
          </a:ln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3EADD1-624A-8DE3-B7D6-AD940B788B58}"/>
              </a:ext>
            </a:extLst>
          </p:cNvPr>
          <p:cNvSpPr txBox="1"/>
          <p:nvPr/>
        </p:nvSpPr>
        <p:spPr>
          <a:xfrm>
            <a:off x="635364" y="1374189"/>
            <a:ext cx="58111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dirty="0"/>
              <a:t>The Visual Representation of </a:t>
            </a:r>
            <a:r>
              <a:rPr lang="en-GB" sz="1800" dirty="0" err="1"/>
              <a:t>Gradio</a:t>
            </a:r>
            <a:r>
              <a:rPr lang="en-GB" sz="1800" dirty="0"/>
              <a:t> Interface for our model is showcased in the below live demo video.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9A215D2-4121-FB4C-B040-150BEC902B22}"/>
              </a:ext>
            </a:extLst>
          </p:cNvPr>
          <p:cNvSpPr txBox="1"/>
          <p:nvPr/>
        </p:nvSpPr>
        <p:spPr>
          <a:xfrm>
            <a:off x="635364" y="2388617"/>
            <a:ext cx="5257436" cy="8463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u="sng" dirty="0"/>
              <a:t>Live Demo Access Link 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b="1" u="sng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3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Kindly press control then tap button to play or download video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B5C08236-5E32-18E9-6095-3159CDCFF184}"/>
              </a:ext>
            </a:extLst>
          </p:cNvPr>
          <p:cNvSpPr/>
          <p:nvPr/>
        </p:nvSpPr>
        <p:spPr>
          <a:xfrm>
            <a:off x="812800" y="3431672"/>
            <a:ext cx="1270000" cy="6096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ln w="0">
                  <a:solidFill>
                    <a:srgbClr val="00B0F0"/>
                  </a:solidFill>
                </a:ln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PLAY</a:t>
            </a:r>
            <a:endParaRPr lang="en-IN" b="1" dirty="0">
              <a:ln w="0">
                <a:solidFill>
                  <a:srgbClr val="00B0F0"/>
                </a:solidFill>
              </a:ln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2C4F1575-82C6-CEB7-8848-2132E8B020DF}"/>
              </a:ext>
            </a:extLst>
          </p:cNvPr>
          <p:cNvSpPr/>
          <p:nvPr/>
        </p:nvSpPr>
        <p:spPr>
          <a:xfrm>
            <a:off x="2575560" y="3431672"/>
            <a:ext cx="2061754" cy="6096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ln w="0">
                  <a:solidFill>
                    <a:srgbClr val="00B0F0"/>
                  </a:solidFill>
                </a:ln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DOWNLOAD</a:t>
            </a:r>
            <a:endParaRPr lang="en-IN" b="1" dirty="0">
              <a:ln w="0">
                <a:solidFill>
                  <a:srgbClr val="00B0F0"/>
                </a:solidFill>
              </a:ln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Premium Vector | Thank You, Hand lettering Thank You, decorative graphic on white  background.">
            <a:extLst>
              <a:ext uri="{FF2B5EF4-FFF2-40B4-BE49-F238E27FC236}">
                <a16:creationId xmlns:a16="http://schemas.microsoft.com/office/drawing/2014/main" id="{296D21BE-AE60-DBB4-613D-4176C3BB7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515" y="0"/>
            <a:ext cx="5681898" cy="351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446399D-E624-F088-BA14-27C8474F71F1}"/>
              </a:ext>
            </a:extLst>
          </p:cNvPr>
          <p:cNvSpPr txBox="1"/>
          <p:nvPr/>
        </p:nvSpPr>
        <p:spPr>
          <a:xfrm>
            <a:off x="565508" y="3393940"/>
            <a:ext cx="7547977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latin typeface="Franklin Gothic Demi" panose="020B0703020102020204" pitchFamily="34" charset="0"/>
              </a:rPr>
              <a:t>From:- Divanshu</a:t>
            </a:r>
          </a:p>
          <a:p>
            <a:endParaRPr lang="en-IN" sz="1000" dirty="0">
              <a:latin typeface="Franklin Gothic Demi" panose="020B07030201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-GB" sz="1400" b="1" dirty="0"/>
              <a:t>Email :</a:t>
            </a:r>
            <a:r>
              <a:rPr lang="en-GB" sz="1400" dirty="0"/>
              <a:t> </a:t>
            </a:r>
            <a:r>
              <a:rPr lang="en-GB" sz="1400" u="sng" dirty="0">
                <a:solidFill>
                  <a:srgbClr val="0070C0"/>
                </a:solidFill>
              </a:rPr>
              <a:t>divanshuvaish96@gmail.com</a:t>
            </a:r>
            <a:endParaRPr lang="en-GB" sz="1400" dirty="0">
              <a:solidFill>
                <a:srgbClr val="0070C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-GB" sz="1400" b="1" dirty="0"/>
              <a:t>LinkedIn : </a:t>
            </a:r>
            <a:r>
              <a:rPr lang="en-GB" sz="1400" u="sng" dirty="0">
                <a:solidFill>
                  <a:srgbClr val="0070C0"/>
                </a:solidFill>
              </a:rPr>
              <a:t>https://www.linkedin.com/in/divanshu-658a18217/</a:t>
            </a:r>
            <a:endParaRPr lang="en-GB" sz="1400" dirty="0">
              <a:solidFill>
                <a:srgbClr val="0070C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400" b="1" dirty="0"/>
              <a:t>GitHub </a:t>
            </a:r>
            <a:r>
              <a:rPr lang="en-GB" sz="1400" dirty="0"/>
              <a:t>: </a:t>
            </a:r>
            <a:r>
              <a:rPr lang="en-GB" sz="1400" u="sng" dirty="0">
                <a:solidFill>
                  <a:srgbClr val="0070C0"/>
                </a:solidFill>
              </a:rPr>
              <a:t>https://github.com/Divanshu7</a:t>
            </a:r>
            <a:endParaRPr lang="en-IN" sz="1400" dirty="0">
              <a:solidFill>
                <a:srgbClr val="0070C0"/>
              </a:solidFill>
              <a:latin typeface="Franklin Gothic Demi" panose="020B0703020102020204" pitchFamily="34" charset="0"/>
            </a:endParaRPr>
          </a:p>
        </p:txBody>
      </p:sp>
      <p:sp>
        <p:nvSpPr>
          <p:cNvPr id="4" name="Google Shape;185;p16">
            <a:extLst>
              <a:ext uri="{FF2B5EF4-FFF2-40B4-BE49-F238E27FC236}">
                <a16:creationId xmlns:a16="http://schemas.microsoft.com/office/drawing/2014/main" id="{DF19679A-2C45-FCE3-03AD-F29DC2C1E628}"/>
              </a:ext>
            </a:extLst>
          </p:cNvPr>
          <p:cNvSpPr/>
          <p:nvPr/>
        </p:nvSpPr>
        <p:spPr>
          <a:xfrm>
            <a:off x="7569170" y="3804976"/>
            <a:ext cx="1574830" cy="1338524"/>
          </a:xfrm>
          <a:custGeom>
            <a:avLst/>
            <a:gdLst/>
            <a:ahLst/>
            <a:cxnLst/>
            <a:rect l="l" t="t" r="r" b="b"/>
            <a:pathLst>
              <a:path w="9586596" h="9586596" extrusionOk="0">
                <a:moveTo>
                  <a:pt x="0" y="0"/>
                </a:moveTo>
                <a:lnTo>
                  <a:pt x="9586596" y="0"/>
                </a:lnTo>
                <a:lnTo>
                  <a:pt x="9586596" y="9586597"/>
                </a:lnTo>
                <a:lnTo>
                  <a:pt x="0" y="95865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Shape 1">
            <a:extLst>
              <a:ext uri="{FF2B5EF4-FFF2-40B4-BE49-F238E27FC236}">
                <a16:creationId xmlns:a16="http://schemas.microsoft.com/office/drawing/2014/main" id="{CFFECA08-572A-0CA4-DCD6-B90D47EC356A}"/>
              </a:ext>
            </a:extLst>
          </p:cNvPr>
          <p:cNvSpPr/>
          <p:nvPr/>
        </p:nvSpPr>
        <p:spPr>
          <a:xfrm>
            <a:off x="0" y="0"/>
            <a:ext cx="320040" cy="51435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</p:spTree>
    <p:extLst>
      <p:ext uri="{BB962C8B-B14F-4D97-AF65-F5344CB8AC3E}">
        <p14:creationId xmlns:p14="http://schemas.microsoft.com/office/powerpoint/2010/main" val="1180818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320040" cy="51435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765712" y="1055124"/>
            <a:ext cx="2286000" cy="91440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en-US" sz="3200" b="1" dirty="0">
                <a:solidFill>
                  <a:schemeClr val="accent2">
                    <a:lumMod val="50000"/>
                  </a:schemeClr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Table of Contents</a:t>
            </a:r>
            <a:endParaRPr lang="en-US" sz="32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3968036" y="826800"/>
            <a:ext cx="4114800" cy="51022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3065164" y="1100352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01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3522364" y="1100352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Project Overview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3065164" y="1489164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02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3522364" y="1489164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Dataset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3065164" y="1854924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03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3522364" y="1854924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</a:rPr>
              <a:t>Methodologies 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3065164" y="2728684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05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3522364" y="2705011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Encoder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3065164" y="3094444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06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3522364" y="3094444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Result and Evaluation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3065164" y="3460204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07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3522364" y="3460204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 err="1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Gradio</a:t>
            </a: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 Interface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3065164" y="3825964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08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3522364" y="3825964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" sz="1600" b="1" dirty="0">
                <a:latin typeface="Segoe UI Variable Text Semibold" pitchFamily="2" charset="0"/>
              </a:rPr>
              <a:t>Gradio Interface Demo </a:t>
            </a: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Visualizations</a:t>
            </a:r>
            <a:endParaRPr lang="en-US" sz="1600" dirty="0">
              <a:latin typeface="Segoe UI Variable Text Semibold" pitchFamily="2" charset="0"/>
            </a:endParaRPr>
          </a:p>
        </p:txBody>
      </p:sp>
      <p:grpSp>
        <p:nvGrpSpPr>
          <p:cNvPr id="4" name="Google Shape;129;p14">
            <a:extLst>
              <a:ext uri="{FF2B5EF4-FFF2-40B4-BE49-F238E27FC236}">
                <a16:creationId xmlns:a16="http://schemas.microsoft.com/office/drawing/2014/main" id="{353F28B5-5E4E-2A43-17EC-06629F3EC7B3}"/>
              </a:ext>
            </a:extLst>
          </p:cNvPr>
          <p:cNvGrpSpPr/>
          <p:nvPr/>
        </p:nvGrpSpPr>
        <p:grpSpPr>
          <a:xfrm>
            <a:off x="-821036" y="2212932"/>
            <a:ext cx="3576264" cy="3497632"/>
            <a:chOff x="0" y="0"/>
            <a:chExt cx="812800" cy="812800"/>
          </a:xfrm>
        </p:grpSpPr>
        <p:sp>
          <p:nvSpPr>
            <p:cNvPr id="22" name="Google Shape;130;p14">
              <a:extLst>
                <a:ext uri="{FF2B5EF4-FFF2-40B4-BE49-F238E27FC236}">
                  <a16:creationId xmlns:a16="http://schemas.microsoft.com/office/drawing/2014/main" id="{BEF3A6D6-49E7-08D2-40C1-BB89299C37E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DF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1;p14">
              <a:extLst>
                <a:ext uri="{FF2B5EF4-FFF2-40B4-BE49-F238E27FC236}">
                  <a16:creationId xmlns:a16="http://schemas.microsoft.com/office/drawing/2014/main" id="{4D36AD19-2D26-C167-8F93-489C7F1ECAAF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" name="Google Shape;137;p14">
            <a:extLst>
              <a:ext uri="{FF2B5EF4-FFF2-40B4-BE49-F238E27FC236}">
                <a16:creationId xmlns:a16="http://schemas.microsoft.com/office/drawing/2014/main" id="{E5DDBFC5-654E-AE2D-A81A-BF66902BAD70}"/>
              </a:ext>
            </a:extLst>
          </p:cNvPr>
          <p:cNvSpPr/>
          <p:nvPr/>
        </p:nvSpPr>
        <p:spPr>
          <a:xfrm flipH="1">
            <a:off x="47195" y="2429581"/>
            <a:ext cx="2331922" cy="2725583"/>
          </a:xfrm>
          <a:custGeom>
            <a:avLst/>
            <a:gdLst/>
            <a:ahLst/>
            <a:cxnLst/>
            <a:rect l="l" t="t" r="r" b="b"/>
            <a:pathLst>
              <a:path w="9630221" h="10107685" extrusionOk="0">
                <a:moveTo>
                  <a:pt x="9630221" y="0"/>
                </a:moveTo>
                <a:lnTo>
                  <a:pt x="0" y="0"/>
                </a:lnTo>
                <a:lnTo>
                  <a:pt x="0" y="10107685"/>
                </a:lnTo>
                <a:lnTo>
                  <a:pt x="9630221" y="10107685"/>
                </a:lnTo>
                <a:lnTo>
                  <a:pt x="9630221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r="-4954"/>
            </a:stretch>
          </a:blipFill>
          <a:ln>
            <a:noFill/>
          </a:ln>
        </p:spPr>
      </p:sp>
      <p:sp>
        <p:nvSpPr>
          <p:cNvPr id="20" name="Text 8">
            <a:extLst>
              <a:ext uri="{FF2B5EF4-FFF2-40B4-BE49-F238E27FC236}">
                <a16:creationId xmlns:a16="http://schemas.microsoft.com/office/drawing/2014/main" id="{B9492824-A38E-B945-B4DE-57EF5DD338CF}"/>
              </a:ext>
            </a:extLst>
          </p:cNvPr>
          <p:cNvSpPr/>
          <p:nvPr/>
        </p:nvSpPr>
        <p:spPr>
          <a:xfrm>
            <a:off x="3061008" y="2203279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Segoe UI Variable Text Semibold" pitchFamily="2" charset="0"/>
                <a:ea typeface="Outfit" pitchFamily="34" charset="-122"/>
                <a:cs typeface="Outfit" pitchFamily="34" charset="-120"/>
              </a:rPr>
              <a:t>04</a:t>
            </a:r>
            <a:endParaRPr lang="en-US" sz="1600" dirty="0">
              <a:latin typeface="Segoe UI Variable Text Semibold" pitchFamily="2" charset="0"/>
            </a:endParaRPr>
          </a:p>
        </p:txBody>
      </p:sp>
      <p:sp>
        <p:nvSpPr>
          <p:cNvPr id="21" name="Text 9">
            <a:extLst>
              <a:ext uri="{FF2B5EF4-FFF2-40B4-BE49-F238E27FC236}">
                <a16:creationId xmlns:a16="http://schemas.microsoft.com/office/drawing/2014/main" id="{7ED87C5E-FDF0-698F-1837-2564FE6F3278}"/>
              </a:ext>
            </a:extLst>
          </p:cNvPr>
          <p:cNvSpPr/>
          <p:nvPr/>
        </p:nvSpPr>
        <p:spPr>
          <a:xfrm>
            <a:off x="3518208" y="2254078"/>
            <a:ext cx="4118956" cy="47460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GB" sz="1600" dirty="0">
                <a:latin typeface="Segoe UI Variable Text Semibold" pitchFamily="2" charset="0"/>
              </a:rPr>
              <a:t>VIME Model: </a:t>
            </a:r>
            <a:r>
              <a:rPr lang="en-IN" sz="1600" dirty="0">
                <a:latin typeface="Segoe UI Variable Text Semibold" pitchFamily="2" charset="0"/>
              </a:rPr>
              <a:t>Variational Information Maximization Embedding model</a:t>
            </a:r>
            <a:endParaRPr lang="en-US" sz="1600" dirty="0">
              <a:latin typeface="Segoe UI Variable Text Semibold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/>
          <p:cNvSpPr/>
          <p:nvPr/>
        </p:nvSpPr>
        <p:spPr>
          <a:xfrm>
            <a:off x="0" y="0"/>
            <a:ext cx="320040" cy="51435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114800" y="0"/>
            <a:ext cx="457200" cy="457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555169" y="239372"/>
            <a:ext cx="5063778" cy="593591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IN" sz="2800" b="1" dirty="0">
                <a:solidFill>
                  <a:schemeClr val="accent2">
                    <a:lumMod val="50000"/>
                  </a:schemeClr>
                </a:solidFill>
                <a:latin typeface="Outfit"/>
              </a:rPr>
              <a:t>Project Overview</a:t>
            </a:r>
            <a:endParaRPr lang="en-US" sz="2800" b="1" dirty="0">
              <a:solidFill>
                <a:schemeClr val="accent2">
                  <a:lumMod val="50000"/>
                </a:schemeClr>
              </a:solidFill>
              <a:latin typeface="Outfit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954818" y="1775013"/>
            <a:ext cx="4389120" cy="28655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just">
              <a:lnSpc>
                <a:spcPts val="2000"/>
              </a:lnSpc>
              <a:buSzPct val="100000"/>
              <a:buChar char="•"/>
            </a:pPr>
            <a:endParaRPr lang="en-US" sz="1200" dirty="0"/>
          </a:p>
        </p:txBody>
      </p:sp>
      <p:sp>
        <p:nvSpPr>
          <p:cNvPr id="11" name="Text 7"/>
          <p:cNvSpPr/>
          <p:nvPr/>
        </p:nvSpPr>
        <p:spPr>
          <a:xfrm>
            <a:off x="2743200" y="475488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800" u="sng" dirty="0">
                <a:solidFill>
                  <a:srgbClr val="FFFFFF"/>
                </a:solidFill>
                <a:hlinkClick r:id="rId3" tooltip="Pexe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Photo by Pexels</a:t>
            </a:r>
            <a:endParaRPr lang="en-US" sz="800" dirty="0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5D626541-A111-5450-07C4-657222BC48A2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555167" y="2150343"/>
            <a:ext cx="6469745" cy="29084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GB" sz="1500" b="1" dirty="0"/>
              <a:t>Key Features:</a:t>
            </a:r>
          </a:p>
          <a:p>
            <a:endParaRPr lang="en-GB" sz="15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1500" b="1" dirty="0"/>
              <a:t>Semi-Supervised Learning</a:t>
            </a:r>
            <a:r>
              <a:rPr lang="en-GB" sz="1500" dirty="0"/>
              <a:t>: Leverages both labelled and unlabelled data to enhance clustering accuracy.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500" b="1" dirty="0"/>
              <a:t>Efficient Cell Grouping</a:t>
            </a:r>
            <a:r>
              <a:rPr lang="en-GB" sz="1500" dirty="0"/>
              <a:t>: Segments cells into distinct clusters based on nuanced features.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500" b="1" dirty="0"/>
              <a:t>Optimized for Performance</a:t>
            </a:r>
            <a:r>
              <a:rPr lang="en-GB" sz="1500" dirty="0"/>
              <a:t>: Handles large datasets with speed and precision.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500" b="1" dirty="0"/>
              <a:t>Interpretability</a:t>
            </a:r>
            <a:r>
              <a:rPr lang="en-GB" sz="1500" dirty="0"/>
              <a:t>: Visualizes and explains cluster distributions clearly.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500" b="1" dirty="0"/>
              <a:t>Scalability</a:t>
            </a:r>
            <a:r>
              <a:rPr lang="en-GB" sz="1500" dirty="0"/>
              <a:t>: Manages large, complex datasets without compromising performance.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FD0000-0F36-917A-9062-E4300951AC96}"/>
              </a:ext>
            </a:extLst>
          </p:cNvPr>
          <p:cNvSpPr txBox="1"/>
          <p:nvPr/>
        </p:nvSpPr>
        <p:spPr>
          <a:xfrm>
            <a:off x="555169" y="1020381"/>
            <a:ext cx="607999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500" b="1" dirty="0"/>
              <a:t>CytoAutoCluster</a:t>
            </a:r>
            <a:r>
              <a:rPr lang="en-GB" sz="1500" dirty="0"/>
              <a:t> is an advanced solution for clustering cells based on unique characteristics. Using semi-supervised learning, it enhances clustering accuracy and computational efficiency, providing valuable insights into cellular data.</a:t>
            </a:r>
            <a:endParaRPr lang="en-IN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/>
          <p:cNvSpPr/>
          <p:nvPr/>
        </p:nvSpPr>
        <p:spPr>
          <a:xfrm>
            <a:off x="0" y="0"/>
            <a:ext cx="320040" cy="51435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114800" y="0"/>
            <a:ext cx="457200" cy="457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381754" y="848105"/>
            <a:ext cx="438912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Dataset</a:t>
            </a:r>
            <a:endParaRPr lang="en-US" sz="28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9" name="Text 5"/>
          <p:cNvSpPr/>
          <p:nvPr/>
        </p:nvSpPr>
        <p:spPr>
          <a:xfrm>
            <a:off x="4572000" y="1697355"/>
            <a:ext cx="374904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2743200" y="475488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800" u="sng" dirty="0">
                <a:solidFill>
                  <a:srgbClr val="FFFFFF"/>
                </a:solidFill>
                <a:hlinkClick r:id="rId3" tooltip="Pexe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Photo by Pexels</a:t>
            </a:r>
            <a:endParaRPr lang="en-US" sz="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034EBC-D440-7FED-0AF7-E7FE62C5BF86}"/>
              </a:ext>
            </a:extLst>
          </p:cNvPr>
          <p:cNvSpPr txBox="1"/>
          <p:nvPr/>
        </p:nvSpPr>
        <p:spPr>
          <a:xfrm>
            <a:off x="381754" y="1697355"/>
            <a:ext cx="3671332" cy="23852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500" b="1" dirty="0"/>
              <a:t>Criteria for dataset selection</a:t>
            </a:r>
            <a:r>
              <a:rPr lang="en-IN" sz="1500" dirty="0"/>
              <a:t>:</a:t>
            </a:r>
          </a:p>
          <a:p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dirty="0"/>
              <a:t>Documentation and context.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dirty="0"/>
              <a:t>Number of samples and feature types.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dirty="0"/>
              <a:t>Checking for biases.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dirty="0"/>
              <a:t>Number of Labelled and unlabelled cells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dirty="0"/>
              <a:t>Dimensions in dataset</a:t>
            </a:r>
          </a:p>
          <a:p>
            <a:pPr lvl="1"/>
            <a:endParaRPr lang="en-IN" dirty="0"/>
          </a:p>
        </p:txBody>
      </p:sp>
      <p:sp>
        <p:nvSpPr>
          <p:cNvPr id="12" name="Google Shape;391;p25">
            <a:extLst>
              <a:ext uri="{FF2B5EF4-FFF2-40B4-BE49-F238E27FC236}">
                <a16:creationId xmlns:a16="http://schemas.microsoft.com/office/drawing/2014/main" id="{FF35E97B-D0C3-B672-7224-813EF1C73579}"/>
              </a:ext>
            </a:extLst>
          </p:cNvPr>
          <p:cNvSpPr/>
          <p:nvPr/>
        </p:nvSpPr>
        <p:spPr>
          <a:xfrm rot="15444085">
            <a:off x="5795412" y="-88178"/>
            <a:ext cx="1302216" cy="1302210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24901" r="-24901"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10650190-57B8-4478-6E47-E004E93B9A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3086" y="1646129"/>
            <a:ext cx="4331760" cy="305575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bg1">
                <a:lumMod val="95000"/>
              </a:schemeClr>
            </a:solidFill>
          </a:ln>
          <a:effectLst/>
          <a:scene3d>
            <a:camera prst="orthographicFront"/>
            <a:lightRig rig="threePt" dir="t"/>
          </a:scene3d>
          <a:sp3d>
            <a:bevelT prst="slope"/>
          </a:sp3d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/>
          <p:cNvSpPr/>
          <p:nvPr/>
        </p:nvSpPr>
        <p:spPr>
          <a:xfrm>
            <a:off x="0" y="0"/>
            <a:ext cx="320040" cy="51435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423665" y="243356"/>
            <a:ext cx="438912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" sz="2800" b="1" dirty="0">
                <a:solidFill>
                  <a:schemeClr val="accent2">
                    <a:lumMod val="50000"/>
                  </a:schemeClr>
                </a:solidFill>
                <a:latin typeface="Outfit"/>
              </a:rPr>
              <a:t>Methodoligies</a:t>
            </a:r>
            <a:endParaRPr lang="en-US" sz="2800" dirty="0">
              <a:solidFill>
                <a:schemeClr val="accent2">
                  <a:lumMod val="50000"/>
                </a:schemeClr>
              </a:solidFill>
              <a:latin typeface="Outfit"/>
            </a:endParaRPr>
          </a:p>
        </p:txBody>
      </p:sp>
      <p:sp>
        <p:nvSpPr>
          <p:cNvPr id="11" name="Text 7"/>
          <p:cNvSpPr/>
          <p:nvPr/>
        </p:nvSpPr>
        <p:spPr>
          <a:xfrm>
            <a:off x="2743200" y="475488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800" u="sng" dirty="0">
                <a:solidFill>
                  <a:srgbClr val="FFFFFF"/>
                </a:solidFill>
                <a:hlinkClick r:id="rId3" tooltip="Pexe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Photo by Pexels</a:t>
            </a:r>
            <a:endParaRPr lang="en-US" sz="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205021-B2F4-79A1-80D2-B0D7B0CC8B1C}"/>
              </a:ext>
            </a:extLst>
          </p:cNvPr>
          <p:cNvSpPr txBox="1"/>
          <p:nvPr/>
        </p:nvSpPr>
        <p:spPr>
          <a:xfrm>
            <a:off x="468318" y="751942"/>
            <a:ext cx="3762828" cy="35152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IN" sz="1800" b="1" dirty="0"/>
              <a:t>EDA</a:t>
            </a:r>
            <a:r>
              <a:rPr lang="en-IN" sz="1800" b="1" u="sng" dirty="0"/>
              <a:t> </a:t>
            </a:r>
            <a:r>
              <a:rPr lang="en-IN" sz="1800" u="sng" dirty="0"/>
              <a:t>                                                                                                                    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tx1">
                  <a:lumMod val="95000"/>
                  <a:lumOff val="5000"/>
                </a:schemeClr>
              </a:buClr>
              <a:buSzPts val="1400"/>
              <a:buFont typeface="Arial" panose="020B0604020202020204" pitchFamily="34" charset="0"/>
              <a:buChar char="•"/>
            </a:pPr>
            <a:r>
              <a:rPr lang="en-IN" sz="1400" dirty="0"/>
              <a:t>Box Plot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95000"/>
                  <a:lumOff val="5000"/>
                </a:schemeClr>
              </a:buClr>
              <a:buSzPts val="1400"/>
              <a:buFont typeface="Arial" panose="020B0604020202020204" pitchFamily="34" charset="0"/>
              <a:buChar char="•"/>
            </a:pPr>
            <a:r>
              <a:rPr lang="en-IN" sz="1400" dirty="0"/>
              <a:t>Correlation Matrix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95000"/>
                  <a:lumOff val="5000"/>
                </a:schemeClr>
              </a:buClr>
              <a:buSzPts val="1400"/>
              <a:buFont typeface="Arial" panose="020B0604020202020204" pitchFamily="34" charset="0"/>
              <a:buChar char="•"/>
            </a:pPr>
            <a:r>
              <a:rPr lang="en-IN" sz="1400" dirty="0"/>
              <a:t>Kurtosis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95000"/>
                  <a:lumOff val="5000"/>
                </a:schemeClr>
              </a:buClr>
              <a:buSzPts val="1400"/>
              <a:buFont typeface="Arial" panose="020B0604020202020204" pitchFamily="34" charset="0"/>
              <a:buChar char="•"/>
            </a:pPr>
            <a:r>
              <a:rPr lang="en-IN" sz="1400" dirty="0"/>
              <a:t>Skewness</a:t>
            </a: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IN" sz="1400" b="1" dirty="0"/>
              <a:t>DIMENSIONALITY</a:t>
            </a:r>
            <a:r>
              <a:rPr lang="en-IN" sz="1400" b="1" u="sng" dirty="0"/>
              <a:t> </a:t>
            </a:r>
            <a:r>
              <a:rPr lang="en-IN" sz="1400" b="1" dirty="0"/>
              <a:t>REDUCTION</a:t>
            </a:r>
            <a:r>
              <a:rPr lang="en-IN" sz="1400" b="1" u="sng" dirty="0"/>
              <a:t> </a:t>
            </a:r>
            <a:r>
              <a:rPr lang="en-IN" sz="1400" b="1" dirty="0"/>
              <a:t>TECHNIQUES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ts val="1500"/>
              <a:buFont typeface="Arial" panose="020B0604020202020204" pitchFamily="34" charset="0"/>
              <a:buChar char="•"/>
            </a:pPr>
            <a:r>
              <a:rPr lang="en-IN" sz="1400" dirty="0"/>
              <a:t>PCA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500"/>
              <a:buFont typeface="Arial" panose="020B0604020202020204" pitchFamily="34" charset="0"/>
              <a:buChar char="•"/>
            </a:pPr>
            <a:r>
              <a:rPr lang="en-IN" sz="1400" dirty="0"/>
              <a:t>t-SNE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400"/>
              <a:buFont typeface="Arial" panose="020B0604020202020204" pitchFamily="34" charset="0"/>
              <a:buChar char="•"/>
            </a:pPr>
            <a:r>
              <a:rPr lang="en-IN" sz="1400" dirty="0"/>
              <a:t>Log Loss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9EAF62-6F22-D984-9289-0D4708CD7CD6}"/>
              </a:ext>
            </a:extLst>
          </p:cNvPr>
          <p:cNvSpPr txBox="1"/>
          <p:nvPr/>
        </p:nvSpPr>
        <p:spPr>
          <a:xfrm>
            <a:off x="4408715" y="758236"/>
            <a:ext cx="4593770" cy="13090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GB" sz="1600" b="1" dirty="0"/>
              <a:t>DATA AUGUMENTATION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SzPts val="1500"/>
              <a:buFont typeface="Arial" panose="020B0604020202020204" pitchFamily="34" charset="0"/>
              <a:buChar char="•"/>
            </a:pPr>
            <a:r>
              <a:rPr lang="en-GB" sz="1600" dirty="0"/>
              <a:t>Binary Masking</a:t>
            </a: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SzPts val="1500"/>
              <a:buFont typeface="Arial" panose="020B0604020202020204" pitchFamily="34" charset="0"/>
              <a:buChar char="•"/>
            </a:pPr>
            <a:r>
              <a:rPr lang="en-GB" sz="1600" dirty="0"/>
              <a:t>Corruption data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4CDDAC0-2336-D815-F041-9DD9A78794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2608" y="2249363"/>
            <a:ext cx="3419449" cy="265078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contourClr>
              <a:srgbClr val="C0C0C0"/>
            </a:contourClr>
          </a:sp3d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ACE58A9-2CF6-42E2-173C-C5BFB11A6003}"/>
              </a:ext>
            </a:extLst>
          </p:cNvPr>
          <p:cNvSpPr txBox="1"/>
          <p:nvPr/>
        </p:nvSpPr>
        <p:spPr>
          <a:xfrm>
            <a:off x="444499" y="217492"/>
            <a:ext cx="615950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accent2">
                    <a:lumMod val="50000"/>
                  </a:schemeClr>
                </a:solidFill>
                <a:latin typeface="Outfit"/>
                <a:ea typeface="Outfit"/>
              </a:rPr>
              <a:t>VIME Model: </a:t>
            </a:r>
            <a:r>
              <a:rPr lang="en-IN" sz="2200" b="1" dirty="0">
                <a:solidFill>
                  <a:schemeClr val="accent2">
                    <a:lumMod val="50000"/>
                  </a:schemeClr>
                </a:solidFill>
              </a:rPr>
              <a:t>Variational Information Maximization Embedding model</a:t>
            </a:r>
            <a:endParaRPr lang="en-IN" sz="2200" b="1" dirty="0">
              <a:solidFill>
                <a:schemeClr val="accent2">
                  <a:lumMod val="50000"/>
                </a:schemeClr>
              </a:solidFill>
              <a:latin typeface="Outfit"/>
              <a:ea typeface="Outfit"/>
            </a:endParaRPr>
          </a:p>
        </p:txBody>
      </p:sp>
      <p:sp>
        <p:nvSpPr>
          <p:cNvPr id="6" name="Shape 1">
            <a:extLst>
              <a:ext uri="{FF2B5EF4-FFF2-40B4-BE49-F238E27FC236}">
                <a16:creationId xmlns:a16="http://schemas.microsoft.com/office/drawing/2014/main" id="{68105A83-641C-E1AF-C563-66EEE214DCAF}"/>
              </a:ext>
            </a:extLst>
          </p:cNvPr>
          <p:cNvSpPr/>
          <p:nvPr/>
        </p:nvSpPr>
        <p:spPr>
          <a:xfrm>
            <a:off x="0" y="0"/>
            <a:ext cx="320040" cy="51435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2DCA39BD-A564-1475-4921-A0CFCE360F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499" y="1201238"/>
            <a:ext cx="6602186" cy="3708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Purpose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Combines labeled and unlabeled data to improve performance in tabular datasets.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Key Steps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Pretext Task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Self-supervised learning with attribute masking &amp; reconstruction.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Fine-Tuning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Uses labeled data for specific tasks (e.g., classification).</a:t>
            </a:r>
            <a:endParaRPr lang="en-US" altLang="en-US" sz="1400" dirty="0">
              <a:latin typeface="+mj-lt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Advantages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Handles </a:t>
            </a: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limited labeled data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effectively.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Robust for </a:t>
            </a: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tabular data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where deep learning often struggles.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Reduces </a:t>
            </a: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overfitting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risks.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73050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/>
          <p:cNvSpPr/>
          <p:nvPr/>
        </p:nvSpPr>
        <p:spPr>
          <a:xfrm>
            <a:off x="0" y="0"/>
            <a:ext cx="320040" cy="51435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401718" y="273731"/>
            <a:ext cx="438912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Encoder</a:t>
            </a:r>
            <a:endParaRPr lang="en-US" sz="28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9" name="Text 5"/>
          <p:cNvSpPr/>
          <p:nvPr/>
        </p:nvSpPr>
        <p:spPr>
          <a:xfrm>
            <a:off x="4572000" y="1697355"/>
            <a:ext cx="374904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822960" y="1531620"/>
            <a:ext cx="4389120" cy="23145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just">
              <a:lnSpc>
                <a:spcPts val="2000"/>
              </a:lnSpc>
              <a:buSzPct val="100000"/>
              <a:buChar char="•"/>
            </a:pPr>
            <a:endParaRPr lang="en-US" sz="1200" dirty="0"/>
          </a:p>
        </p:txBody>
      </p:sp>
      <p:sp>
        <p:nvSpPr>
          <p:cNvPr id="11" name="Text 7"/>
          <p:cNvSpPr/>
          <p:nvPr/>
        </p:nvSpPr>
        <p:spPr>
          <a:xfrm>
            <a:off x="2743200" y="475488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800" u="sng" dirty="0">
                <a:solidFill>
                  <a:srgbClr val="FFFFFF"/>
                </a:solidFill>
                <a:hlinkClick r:id="rId3" tooltip="Pexe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Photo by Pexels</a:t>
            </a:r>
            <a:endParaRPr lang="en-US" sz="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BF8A97-08BE-DDAA-0D44-8B2C3ED8CB8E}"/>
              </a:ext>
            </a:extLst>
          </p:cNvPr>
          <p:cNvSpPr txBox="1"/>
          <p:nvPr/>
        </p:nvSpPr>
        <p:spPr>
          <a:xfrm>
            <a:off x="401718" y="831145"/>
            <a:ext cx="7334723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500" b="1" dirty="0"/>
              <a:t>Self-Supervised Encoder</a:t>
            </a:r>
          </a:p>
          <a:p>
            <a:r>
              <a:rPr lang="en-IN" sz="1500" dirty="0"/>
              <a:t>The encoder takes 32-dimensional input, uses fully connected layers with </a:t>
            </a:r>
            <a:r>
              <a:rPr lang="en-IN" sz="1500" dirty="0" err="1"/>
              <a:t>ReLU</a:t>
            </a:r>
            <a:r>
              <a:rPr lang="en-IN" sz="1500" dirty="0"/>
              <a:t> activation, and outputs mask estimation and feature reconstruction.</a:t>
            </a:r>
          </a:p>
          <a:p>
            <a:endParaRPr lang="en-IN" sz="1500" dirty="0"/>
          </a:p>
          <a:p>
            <a:r>
              <a:rPr lang="en-GB" sz="1500" b="1" dirty="0"/>
              <a:t>Training Details</a:t>
            </a:r>
          </a:p>
          <a:p>
            <a:r>
              <a:rPr lang="en-GB" sz="1500" dirty="0"/>
              <a:t>The model is trained using a batch size of 128, for 50 epochs, with loss functions including binary cross-entropy and mean squared error (MSE).</a:t>
            </a:r>
            <a:endParaRPr lang="en-IN" sz="1500" dirty="0"/>
          </a:p>
        </p:txBody>
      </p:sp>
      <p:pic>
        <p:nvPicPr>
          <p:cNvPr id="19" name="Image 1">
            <a:extLst>
              <a:ext uri="{FF2B5EF4-FFF2-40B4-BE49-F238E27FC236}">
                <a16:creationId xmlns:a16="http://schemas.microsoft.com/office/drawing/2014/main" id="{1087CC4A-D5BA-0CEC-603F-5C5334E976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313" y="2808625"/>
            <a:ext cx="5239657" cy="19462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/>
            </a:solidFill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/>
          <p:cNvSpPr/>
          <p:nvPr/>
        </p:nvSpPr>
        <p:spPr>
          <a:xfrm>
            <a:off x="0" y="0"/>
            <a:ext cx="320040" cy="51435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572000" y="1697355"/>
            <a:ext cx="374904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2743200" y="475488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800" u="sng" dirty="0">
                <a:solidFill>
                  <a:srgbClr val="FFFFFF"/>
                </a:solidFill>
                <a:hlinkClick r:id="rId3" tooltip="Pexe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Photo by Pexels</a:t>
            </a:r>
            <a:endParaRPr lang="en-US" sz="8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0617638-644D-1B1B-8FCA-7C72A431372D}"/>
              </a:ext>
            </a:extLst>
          </p:cNvPr>
          <p:cNvSpPr txBox="1"/>
          <p:nvPr/>
        </p:nvSpPr>
        <p:spPr>
          <a:xfrm>
            <a:off x="453572" y="418015"/>
            <a:ext cx="4579256" cy="639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4700"/>
              </a:lnSpc>
              <a:buNone/>
            </a:pPr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Outfit"/>
                <a:ea typeface="Lato Bold" pitchFamily="34" charset="-122"/>
                <a:cs typeface="Lato Bold" pitchFamily="34" charset="-120"/>
              </a:rPr>
              <a:t>Results and Evaluation</a:t>
            </a:r>
            <a:endParaRPr lang="en-US" sz="2800" dirty="0">
              <a:solidFill>
                <a:schemeClr val="accent2">
                  <a:lumMod val="50000"/>
                </a:schemeClr>
              </a:solidFill>
              <a:latin typeface="Outfit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0AF40E6-327C-4B22-7559-4B4DCCE191E9}"/>
              </a:ext>
            </a:extLst>
          </p:cNvPr>
          <p:cNvSpPr txBox="1"/>
          <p:nvPr/>
        </p:nvSpPr>
        <p:spPr>
          <a:xfrm>
            <a:off x="506185" y="1268633"/>
            <a:ext cx="3507014" cy="3370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500" b="1" dirty="0"/>
              <a:t>Accuracy</a:t>
            </a:r>
          </a:p>
          <a:p>
            <a:r>
              <a:rPr lang="en-IN" sz="1400" dirty="0"/>
              <a:t>The model achieved a 99.6% accuracy in self-supervised clustering, indicating its ability to identify cell types.</a:t>
            </a:r>
          </a:p>
          <a:p>
            <a:endParaRPr lang="en-IN" sz="1400" dirty="0"/>
          </a:p>
          <a:p>
            <a:r>
              <a:rPr lang="en-IN" sz="1500" b="1" dirty="0"/>
              <a:t>AUROC</a:t>
            </a:r>
          </a:p>
          <a:p>
            <a:r>
              <a:rPr lang="en-IN" sz="1400" dirty="0"/>
              <a:t>The area under the receiver operating characteristic curve (AUROC) reached 99.09%, demonstrating strong predictive power.</a:t>
            </a:r>
          </a:p>
          <a:p>
            <a:endParaRPr lang="en-IN" sz="1400" dirty="0"/>
          </a:p>
          <a:p>
            <a:r>
              <a:rPr lang="en-IN" sz="1500" b="1" dirty="0"/>
              <a:t>Log Loss</a:t>
            </a:r>
          </a:p>
          <a:p>
            <a:r>
              <a:rPr lang="en-IN" sz="1400" dirty="0"/>
              <a:t>Log loss for logistic regression and </a:t>
            </a:r>
            <a:r>
              <a:rPr lang="en-IN" sz="1400" dirty="0" err="1"/>
              <a:t>XGBoost</a:t>
            </a:r>
            <a:r>
              <a:rPr lang="en-IN" sz="1400" dirty="0"/>
              <a:t> were 0.0299 and 0.0039, respectively, suggesting good calibration.</a:t>
            </a:r>
          </a:p>
        </p:txBody>
      </p:sp>
      <p:pic>
        <p:nvPicPr>
          <p:cNvPr id="36" name="Google Shape;99;p19">
            <a:extLst>
              <a:ext uri="{FF2B5EF4-FFF2-40B4-BE49-F238E27FC236}">
                <a16:creationId xmlns:a16="http://schemas.microsoft.com/office/drawing/2014/main" id="{5A0E5F39-747D-0BA6-323D-5AB92E32B7C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6757" y="1274418"/>
            <a:ext cx="4184100" cy="337015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/>
            </a:solidFill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/>
          <p:cNvSpPr/>
          <p:nvPr/>
        </p:nvSpPr>
        <p:spPr>
          <a:xfrm>
            <a:off x="0" y="0"/>
            <a:ext cx="320040" cy="5143500"/>
          </a:xfrm>
          <a:prstGeom prst="rect">
            <a:avLst/>
          </a:prstGeom>
          <a:solidFill>
            <a:srgbClr val="1A6847"/>
          </a:solidFill>
          <a:ln w="12700">
            <a:solidFill>
              <a:srgbClr val="1A6847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548639" y="263792"/>
            <a:ext cx="5034013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 err="1">
                <a:solidFill>
                  <a:schemeClr val="accent2">
                    <a:lumMod val="50000"/>
                  </a:schemeClr>
                </a:solidFill>
                <a:latin typeface="Outfit"/>
                <a:ea typeface="Lato Bold" pitchFamily="34" charset="-122"/>
                <a:cs typeface="Lato Bold" pitchFamily="34" charset="-120"/>
              </a:rPr>
              <a:t>Gradio</a:t>
            </a:r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Outfit"/>
                <a:ea typeface="Lato Bold" pitchFamily="34" charset="-122"/>
                <a:cs typeface="Lato Bold" pitchFamily="34" charset="-120"/>
              </a:rPr>
              <a:t> Interface </a:t>
            </a:r>
            <a:endParaRPr lang="en-US" sz="2800" dirty="0">
              <a:solidFill>
                <a:schemeClr val="accent2">
                  <a:lumMod val="50000"/>
                </a:schemeClr>
              </a:solidFill>
              <a:latin typeface="Outfit"/>
            </a:endParaRPr>
          </a:p>
        </p:txBody>
      </p:sp>
      <p:sp>
        <p:nvSpPr>
          <p:cNvPr id="9" name="Text 5"/>
          <p:cNvSpPr/>
          <p:nvPr/>
        </p:nvSpPr>
        <p:spPr>
          <a:xfrm>
            <a:off x="4572000" y="1697355"/>
            <a:ext cx="3749040" cy="5143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2743200" y="475488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800" u="sng" dirty="0">
                <a:solidFill>
                  <a:srgbClr val="FFFFFF"/>
                </a:solidFill>
                <a:hlinkClick r:id="rId3" tooltip="Pexe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Photo by Pexels</a:t>
            </a:r>
            <a:endParaRPr lang="en-US" sz="800" dirty="0"/>
          </a:p>
        </p:txBody>
      </p:sp>
      <p:sp>
        <p:nvSpPr>
          <p:cNvPr id="2" name="Google Shape;85;p11">
            <a:extLst>
              <a:ext uri="{FF2B5EF4-FFF2-40B4-BE49-F238E27FC236}">
                <a16:creationId xmlns:a16="http://schemas.microsoft.com/office/drawing/2014/main" id="{5A749A84-977B-20C4-1204-A8057157E561}"/>
              </a:ext>
            </a:extLst>
          </p:cNvPr>
          <p:cNvSpPr/>
          <p:nvPr/>
        </p:nvSpPr>
        <p:spPr>
          <a:xfrm>
            <a:off x="6030943" y="2798395"/>
            <a:ext cx="3113057" cy="2487070"/>
          </a:xfrm>
          <a:custGeom>
            <a:avLst/>
            <a:gdLst/>
            <a:ahLst/>
            <a:cxnLst/>
            <a:rect l="l" t="t" r="r" b="b"/>
            <a:pathLst>
              <a:path w="10972800" h="8229600" extrusionOk="0">
                <a:moveTo>
                  <a:pt x="0" y="0"/>
                </a:moveTo>
                <a:lnTo>
                  <a:pt x="10972800" y="0"/>
                </a:lnTo>
                <a:lnTo>
                  <a:pt x="109728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3F74FA-384F-AFAB-B42B-C139057FA0EA}"/>
              </a:ext>
            </a:extLst>
          </p:cNvPr>
          <p:cNvSpPr txBox="1"/>
          <p:nvPr/>
        </p:nvSpPr>
        <p:spPr>
          <a:xfrm>
            <a:off x="548639" y="874209"/>
            <a:ext cx="6418218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500" b="1" dirty="0"/>
              <a:t>Purpose</a:t>
            </a:r>
          </a:p>
          <a:p>
            <a:r>
              <a:rPr lang="en-IN" sz="1400" dirty="0"/>
              <a:t>Provides an interactive visualization and prediction tool for users.</a:t>
            </a:r>
          </a:p>
          <a:p>
            <a:endParaRPr lang="en-IN" sz="1000" dirty="0"/>
          </a:p>
          <a:p>
            <a:r>
              <a:rPr lang="en-IN" sz="1500" b="1" dirty="0"/>
              <a:t>Key Functions</a:t>
            </a:r>
          </a:p>
          <a:p>
            <a:r>
              <a:rPr lang="en-IN" sz="1400" dirty="0"/>
              <a:t>Processes unlabelled data, predicts cell types, and dynamically visualizes clusters using t-SNE.</a:t>
            </a:r>
          </a:p>
        </p:txBody>
      </p:sp>
      <p:pic>
        <p:nvPicPr>
          <p:cNvPr id="12" name="Google Shape;108;p20">
            <a:extLst>
              <a:ext uri="{FF2B5EF4-FFF2-40B4-BE49-F238E27FC236}">
                <a16:creationId xmlns:a16="http://schemas.microsoft.com/office/drawing/2014/main" id="{A495AF45-5A60-5E6B-AD27-3BEC5381BC86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193" y="2473836"/>
            <a:ext cx="5408750" cy="20356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/>
            </a:solidFill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973</TotalTime>
  <Words>518</Words>
  <Application>Microsoft Office PowerPoint</Application>
  <PresentationFormat>On-screen Show (16:9)</PresentationFormat>
  <Paragraphs>112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Arial Rounded MT Bold</vt:lpstr>
      <vt:lpstr>Calibri</vt:lpstr>
      <vt:lpstr>Franklin Gothic Demi</vt:lpstr>
      <vt:lpstr>Outfit</vt:lpstr>
      <vt:lpstr>Segoe UI Variable Text Semibold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divanshu vaish</cp:lastModifiedBy>
  <cp:revision>9</cp:revision>
  <dcterms:created xsi:type="dcterms:W3CDTF">2024-11-27T03:44:11Z</dcterms:created>
  <dcterms:modified xsi:type="dcterms:W3CDTF">2024-12-09T09:34:35Z</dcterms:modified>
</cp:coreProperties>
</file>